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8" r:id="rId8"/>
    <p:sldId id="267" r:id="rId9"/>
    <p:sldId id="269" r:id="rId10"/>
    <p:sldId id="258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DE85F-1FD6-AAE6-C652-5219E26FBD93}" v="400" dt="2020-12-18T09:45:37.077"/>
    <p1510:client id="{618D17C8-BEDB-442A-B687-A27B2304AAC6}" v="140" dt="2020-12-17T10:25:44.290"/>
    <p1510:client id="{63B2827B-CD7C-EE9A-C76B-E60CFAA333E2}" v="806" dt="2020-12-17T11:52:35.272"/>
    <p1510:client id="{7530CB49-C443-5893-4B90-2B605F092D83}" v="20" dt="2020-12-17T14:51:28.745"/>
    <p1510:client id="{EEA21588-B8DB-A38A-CFD9-9F6EE943FD05}" v="1486" dt="2020-12-18T10:53:00.314"/>
    <p1510:client id="{FC3F922C-7667-52DF-0492-94B8710D29B4}" v="204" dt="2020-12-17T16:31:24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81" d="100"/>
          <a:sy n="81" d="100"/>
        </p:scale>
        <p:origin x="55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bâtiment, extérieur, cité, eau&#10;&#10;Description générée automatiquement">
            <a:extLst>
              <a:ext uri="{FF2B5EF4-FFF2-40B4-BE49-F238E27FC236}">
                <a16:creationId xmlns:a16="http://schemas.microsoft.com/office/drawing/2014/main" id="{BFA997A7-5D76-40AA-A674-11DE21EC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062" r="2004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Broadway"/>
                <a:cs typeface="Calibri Light"/>
              </a:rPr>
              <a:t>Gotham</a:t>
            </a:r>
            <a:endParaRPr lang="de-DE" dirty="0">
              <a:solidFill>
                <a:srgbClr val="FFFFFF"/>
              </a:solidFill>
              <a:latin typeface="Broadway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de-DE" sz="2000" dirty="0">
                <a:ea typeface="+mn-lt"/>
                <a:cs typeface="+mn-lt"/>
              </a:rPr>
              <a:t>Phase 2  - </a:t>
            </a:r>
            <a:r>
              <a:rPr lang="de-DE" sz="2000" dirty="0" err="1">
                <a:ea typeface="+mn-lt"/>
                <a:cs typeface="+mn-lt"/>
              </a:rPr>
              <a:t>During</a:t>
            </a:r>
            <a:r>
              <a:rPr lang="de-DE" sz="2000" dirty="0">
                <a:ea typeface="+mn-lt"/>
                <a:cs typeface="+mn-lt"/>
              </a:rPr>
              <a:t> </a:t>
            </a:r>
            <a:r>
              <a:rPr lang="de-DE" sz="2000" dirty="0" err="1">
                <a:ea typeface="+mn-lt"/>
                <a:cs typeface="+mn-lt"/>
              </a:rPr>
              <a:t>the</a:t>
            </a:r>
            <a:r>
              <a:rPr lang="de-DE" sz="2000" dirty="0">
                <a:ea typeface="+mn-lt"/>
                <a:cs typeface="+mn-lt"/>
              </a:rPr>
              <a:t> </a:t>
            </a:r>
            <a:r>
              <a:rPr lang="de-DE" sz="2000" dirty="0" err="1">
                <a:ea typeface="+mn-lt"/>
                <a:cs typeface="+mn-lt"/>
              </a:rPr>
              <a:t>changes</a:t>
            </a:r>
            <a:endParaRPr lang="de-DE" sz="2000" dirty="0">
              <a:ea typeface="+mn-lt"/>
              <a:cs typeface="+mn-lt"/>
            </a:endParaRPr>
          </a:p>
          <a:p>
            <a:r>
              <a:rPr lang="de-DE" sz="2000" dirty="0">
                <a:ea typeface="+mn-lt"/>
                <a:cs typeface="+mn-lt"/>
              </a:rPr>
              <a:t>T-DIT-700 MSc2020</a:t>
            </a:r>
            <a:endParaRPr lang="fr-FR" dirty="0"/>
          </a:p>
          <a:p>
            <a:br>
              <a:rPr lang="en-US" sz="2000" dirty="0"/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72033-89BE-40D5-8C65-FCDD17A8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166" y="6284464"/>
            <a:ext cx="4848045" cy="437011"/>
          </a:xfrm>
        </p:spPr>
        <p:txBody>
          <a:bodyPr/>
          <a:lstStyle/>
          <a:p>
            <a:r>
              <a:rPr lang="fr-FR">
                <a:cs typeface="Calibri"/>
              </a:rPr>
              <a:t>Pierre </a:t>
            </a:r>
            <a:r>
              <a:rPr lang="fr-FR" err="1">
                <a:cs typeface="Calibri"/>
              </a:rPr>
              <a:t>Soubieille</a:t>
            </a:r>
            <a:r>
              <a:rPr lang="fr-FR">
                <a:cs typeface="Calibri"/>
              </a:rPr>
              <a:t> – Rayane </a:t>
            </a:r>
            <a:r>
              <a:rPr lang="fr-FR" err="1">
                <a:cs typeface="Calibri"/>
              </a:rPr>
              <a:t>Remache</a:t>
            </a:r>
            <a:r>
              <a:rPr lang="fr-FR">
                <a:cs typeface="Calibri"/>
              </a:rPr>
              <a:t> – Vincent </a:t>
            </a:r>
            <a:r>
              <a:rPr lang="fr-FR" err="1">
                <a:cs typeface="Calibri"/>
              </a:rPr>
              <a:t>Baudelet</a:t>
            </a:r>
            <a:r>
              <a:rPr lang="fr-FR">
                <a:cs typeface="Calibri"/>
              </a:rPr>
              <a:t> – Manuel </a:t>
            </a:r>
            <a:r>
              <a:rPr lang="fr-FR" err="1">
                <a:cs typeface="Calibri"/>
              </a:rPr>
              <a:t>Konrath</a:t>
            </a:r>
            <a:endParaRPr lang="fr-FR" err="1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E16796-4CBC-4164-9962-6AB073BF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C9B9B08-B696-4C6C-8A7B-BBBB8D29BFFE}"/>
              </a:ext>
            </a:extLst>
          </p:cNvPr>
          <p:cNvSpPr txBox="1">
            <a:spLocks/>
          </p:cNvSpPr>
          <p:nvPr/>
        </p:nvSpPr>
        <p:spPr>
          <a:xfrm>
            <a:off x="-1286773" y="6321845"/>
            <a:ext cx="4848045" cy="437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alibri"/>
              </a:rPr>
              <a:t>Gotham T-DIT-700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cité, rue, plein&#10;&#10;Description générée automatiquement">
            <a:extLst>
              <a:ext uri="{FF2B5EF4-FFF2-40B4-BE49-F238E27FC236}">
                <a16:creationId xmlns:a16="http://schemas.microsoft.com/office/drawing/2014/main" id="{CBA2E558-DECE-4FF6-86D4-BCA1B3FF3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651323-93A4-467D-92A5-2A3A9933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189" y="1151117"/>
            <a:ext cx="11415622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Broadway"/>
                <a:cs typeface="Calibri Light"/>
              </a:rPr>
              <a:t>Thank you for listening</a:t>
            </a:r>
            <a:endParaRPr lang="fr-FR">
              <a:latin typeface="Broadway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475FED-4015-4719-AB31-8C23EBFD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"/>
              </a:rPr>
              <a:t>Do </a:t>
            </a:r>
            <a:r>
              <a:rPr lang="fr-FR" err="1">
                <a:solidFill>
                  <a:srgbClr val="FFFFFF"/>
                </a:solidFill>
                <a:cs typeface="Calibri"/>
              </a:rPr>
              <a:t>you</a:t>
            </a:r>
            <a:r>
              <a:rPr lang="fr-FR">
                <a:solidFill>
                  <a:srgbClr val="FFFFFF"/>
                </a:solidFill>
                <a:cs typeface="Calibri"/>
              </a:rPr>
              <a:t> have questions ? 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D9411-F744-41BC-A19C-9491F366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45C675-5C66-4B17-9C99-FE9E9FAA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4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bâtiment, camion, grand&#10;&#10;Description générée automatiquement">
            <a:extLst>
              <a:ext uri="{FF2B5EF4-FFF2-40B4-BE49-F238E27FC236}">
                <a16:creationId xmlns:a16="http://schemas.microsoft.com/office/drawing/2014/main" id="{B639EA80-6DA8-4DB1-A88E-95D8A56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06" r="21705" b="3148"/>
          <a:stretch/>
        </p:blipFill>
        <p:spPr>
          <a:xfrm>
            <a:off x="3537865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D1B5F7-B3C4-4239-8220-E71DDBC3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cs typeface="Calibri Light"/>
              </a:rPr>
              <a:t>Summary</a:t>
            </a:r>
            <a:br>
              <a:rPr lang="en-US" sz="4800" dirty="0">
                <a:cs typeface="Calibri Light"/>
              </a:rPr>
            </a:br>
            <a:r>
              <a:rPr lang="en-US" sz="1400" dirty="0">
                <a:cs typeface="Calibri Light"/>
              </a:rPr>
              <a:t>1. Introduction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2. What will be change 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3. Change Management 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4. Mc Kinsey Model / </a:t>
            </a:r>
            <a:r>
              <a:rPr lang="en-US" sz="1400" dirty="0">
                <a:ea typeface="+mj-lt"/>
                <a:cs typeface="+mj-lt"/>
              </a:rPr>
              <a:t>Leavitt diamond</a:t>
            </a:r>
            <a:br>
              <a:rPr lang="en-US" dirty="0"/>
            </a:br>
            <a:r>
              <a:rPr lang="en-US" sz="1400" dirty="0">
                <a:cs typeface="Calibri Light"/>
              </a:rPr>
              <a:t>5. Other tools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6. Communication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7. Conclusion </a:t>
            </a:r>
            <a:endParaRPr lang="en-US" sz="4800" dirty="0"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66AE8-EFA7-47EC-A788-8A292D4F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1491" y="6298841"/>
            <a:ext cx="3700413" cy="480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0895C5-98C6-416A-AC3B-F81DBF3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586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bâtiment, extérieur, rue, assis&#10;&#10;Description générée automatiquement">
            <a:extLst>
              <a:ext uri="{FF2B5EF4-FFF2-40B4-BE49-F238E27FC236}">
                <a16:creationId xmlns:a16="http://schemas.microsoft.com/office/drawing/2014/main" id="{9B4E973D-8987-4603-97F2-8779BC8A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3EC88F-C195-4D01-AB2E-8630D9813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 Light"/>
              </a:rPr>
              <a:t>Introduction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40139E-9631-4FBA-A6C9-E8B1E9F2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 dirty="0">
                <a:ea typeface="+mn-lt"/>
                <a:cs typeface="+mn-lt"/>
              </a:rPr>
              <a:t>The city hall has </a:t>
            </a:r>
            <a:r>
              <a:rPr lang="fr-FR" dirty="0" err="1">
                <a:ea typeface="+mn-lt"/>
                <a:cs typeface="+mn-lt"/>
              </a:rPr>
              <a:t>decided</a:t>
            </a:r>
            <a:r>
              <a:rPr lang="fr-FR" dirty="0">
                <a:ea typeface="+mn-lt"/>
                <a:cs typeface="+mn-lt"/>
              </a:rPr>
              <a:t> to </a:t>
            </a:r>
            <a:r>
              <a:rPr lang="fr-FR" dirty="0" err="1">
                <a:ea typeface="+mn-lt"/>
                <a:cs typeface="+mn-lt"/>
              </a:rPr>
              <a:t>implement</a:t>
            </a:r>
            <a:r>
              <a:rPr lang="fr-FR" dirty="0">
                <a:ea typeface="+mn-lt"/>
                <a:cs typeface="+mn-lt"/>
              </a:rPr>
              <a:t> a </a:t>
            </a:r>
            <a:r>
              <a:rPr lang="fr-FR" dirty="0" err="1">
                <a:ea typeface="+mn-lt"/>
                <a:cs typeface="+mn-lt"/>
              </a:rPr>
              <a:t>vast</a:t>
            </a:r>
            <a:r>
              <a:rPr lang="fr-FR" dirty="0">
                <a:ea typeface="+mn-lt"/>
                <a:cs typeface="+mn-lt"/>
              </a:rPr>
              <a:t> change plan in </a:t>
            </a:r>
            <a:r>
              <a:rPr lang="fr-FR" dirty="0" err="1">
                <a:ea typeface="+mn-lt"/>
                <a:cs typeface="+mn-lt"/>
              </a:rPr>
              <a:t>order</a:t>
            </a:r>
            <a:r>
              <a:rPr lang="fr-FR" dirty="0">
                <a:ea typeface="+mn-lt"/>
                <a:cs typeface="+mn-lt"/>
              </a:rPr>
              <a:t> to </a:t>
            </a:r>
            <a:r>
              <a:rPr lang="fr-FR" dirty="0" err="1">
                <a:ea typeface="+mn-lt"/>
                <a:cs typeface="+mn-lt"/>
              </a:rPr>
              <a:t>renew</a:t>
            </a:r>
            <a:r>
              <a:rPr lang="fr-FR" dirty="0">
                <a:ea typeface="+mn-lt"/>
                <a:cs typeface="+mn-lt"/>
              </a:rPr>
              <a:t> and </a:t>
            </a:r>
            <a:r>
              <a:rPr lang="fr-FR" dirty="0" err="1">
                <a:ea typeface="+mn-lt"/>
                <a:cs typeface="+mn-lt"/>
              </a:rPr>
              <a:t>reorganize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its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garbage</a:t>
            </a:r>
            <a:r>
              <a:rPr lang="fr-FR" dirty="0">
                <a:ea typeface="+mn-lt"/>
                <a:cs typeface="+mn-lt"/>
              </a:rPr>
              <a:t> collection system.</a:t>
            </a:r>
          </a:p>
          <a:p>
            <a:r>
              <a:rPr lang="fr-FR" dirty="0">
                <a:ea typeface="+mn-lt"/>
                <a:cs typeface="+mn-lt"/>
              </a:rPr>
              <a:t>This </a:t>
            </a:r>
            <a:r>
              <a:rPr lang="fr-FR" dirty="0" err="1">
                <a:ea typeface="+mn-lt"/>
                <a:cs typeface="+mn-lt"/>
              </a:rPr>
              <a:t>implementation</a:t>
            </a:r>
            <a:r>
              <a:rPr lang="fr-FR" dirty="0">
                <a:ea typeface="+mn-lt"/>
                <a:cs typeface="+mn-lt"/>
              </a:rPr>
              <a:t> plan </a:t>
            </a:r>
            <a:r>
              <a:rPr lang="fr-FR" dirty="0" err="1">
                <a:ea typeface="+mn-lt"/>
                <a:cs typeface="+mn-lt"/>
              </a:rPr>
              <a:t>is</a:t>
            </a:r>
            <a:r>
              <a:rPr lang="fr-FR" dirty="0">
                <a:ea typeface="+mn-lt"/>
                <a:cs typeface="+mn-lt"/>
              </a:rPr>
              <a:t> in </a:t>
            </a:r>
            <a:r>
              <a:rPr lang="fr-FR" dirty="0" err="1">
                <a:ea typeface="+mn-lt"/>
                <a:cs typeface="+mn-lt"/>
              </a:rPr>
              <a:t>progress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now</a:t>
            </a:r>
            <a:r>
              <a:rPr lang="fr-FR" dirty="0">
                <a:ea typeface="+mn-lt"/>
                <a:cs typeface="+mn-lt"/>
              </a:rPr>
              <a:t>. </a:t>
            </a:r>
          </a:p>
          <a:p>
            <a:r>
              <a:rPr lang="fr-FR" dirty="0">
                <a:ea typeface="+mn-lt"/>
                <a:cs typeface="+mn-lt"/>
              </a:rPr>
              <a:t>How to </a:t>
            </a:r>
            <a:r>
              <a:rPr lang="fr-FR" dirty="0" err="1">
                <a:ea typeface="+mn-lt"/>
                <a:cs typeface="+mn-lt"/>
              </a:rPr>
              <a:t>facilitate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this</a:t>
            </a:r>
            <a:r>
              <a:rPr lang="fr-FR" dirty="0">
                <a:ea typeface="+mn-lt"/>
                <a:cs typeface="+mn-lt"/>
              </a:rPr>
              <a:t> transition ? 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6F8F24-C123-47B8-BB41-17CDC6AD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BC6711-9E44-45CC-8D99-88835EC4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69" y="-127768"/>
            <a:ext cx="9977886" cy="1707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5300" dirty="0">
                <a:ea typeface="+mj-lt"/>
                <a:cs typeface="+mj-lt"/>
              </a:rPr>
              <a:t>Reminder of changes decided by the town hall</a:t>
            </a:r>
            <a:endParaRPr lang="fr-FR" sz="53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1604513" y="1805796"/>
            <a:ext cx="515859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1- Use the </a:t>
            </a:r>
            <a:r>
              <a:rPr lang="fr-FR" err="1"/>
              <a:t>working</a:t>
            </a:r>
            <a:r>
              <a:rPr lang="fr-FR"/>
              <a:t> time app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2-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trucks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GPS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3 –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employees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electronic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device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4 - </a:t>
            </a:r>
            <a:r>
              <a:rPr lang="fr-FR">
                <a:ea typeface="+mn-lt"/>
                <a:cs typeface="+mn-lt"/>
              </a:rPr>
              <a:t>Use drones to check the collections and the state of </a:t>
            </a:r>
            <a:r>
              <a:rPr lang="fr-FR" err="1">
                <a:ea typeface="+mn-lt"/>
                <a:cs typeface="+mn-lt"/>
              </a:rPr>
              <a:t>cleanliness</a:t>
            </a:r>
            <a:r>
              <a:rPr lang="fr-FR">
                <a:ea typeface="+mn-lt"/>
                <a:cs typeface="+mn-lt"/>
              </a:rPr>
              <a:t> of the </a:t>
            </a:r>
            <a:r>
              <a:rPr lang="fr-FR" err="1">
                <a:ea typeface="+mn-lt"/>
                <a:cs typeface="+mn-lt"/>
              </a:rPr>
              <a:t>streets</a:t>
            </a:r>
            <a:endParaRPr lang="fr-FR" err="1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3922665-33D6-4FF6-8F97-8359D127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8" y="1521304"/>
            <a:ext cx="925543" cy="92554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9AC2CB03-5C7D-4C66-A20E-96ECD16B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5" y="2591968"/>
            <a:ext cx="960408" cy="1242743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0878229B-8806-47CA-8FC8-86ABA92AA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3972626"/>
            <a:ext cx="1161691" cy="1126858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4A8C2482-5C4E-4CAC-B2E3-CFEF95766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2" y="5019135"/>
            <a:ext cx="1362974" cy="1334220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9649B12C-F15C-46BA-A351-6E72A8F34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343" y="1496683"/>
            <a:ext cx="960408" cy="96040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9F798D2-A49A-4ECA-806D-2ECBD60ADD44}"/>
              </a:ext>
            </a:extLst>
          </p:cNvPr>
          <p:cNvSpPr txBox="1"/>
          <p:nvPr/>
        </p:nvSpPr>
        <p:spPr>
          <a:xfrm>
            <a:off x="6909758" y="1805796"/>
            <a:ext cx="471289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5 – Smart </a:t>
            </a:r>
            <a:r>
              <a:rPr lang="fr-FR" err="1">
                <a:cs typeface="Calibri"/>
              </a:rPr>
              <a:t>trashes</a:t>
            </a:r>
            <a:r>
              <a:rPr lang="fr-FR">
                <a:cs typeface="Calibri"/>
              </a:rPr>
              <a:t>,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sensor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6 – Public app for incident </a:t>
            </a:r>
            <a:r>
              <a:rPr lang="fr-FR" err="1">
                <a:cs typeface="Calibri"/>
              </a:rPr>
              <a:t>reporting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7 – </a:t>
            </a:r>
            <a:r>
              <a:rPr lang="fr-FR" err="1">
                <a:cs typeface="Calibri"/>
              </a:rPr>
              <a:t>Monthly</a:t>
            </a:r>
            <a:r>
              <a:rPr lang="fr-FR">
                <a:cs typeface="Calibri"/>
              </a:rPr>
              <a:t> performance </a:t>
            </a:r>
            <a:r>
              <a:rPr lang="fr-FR" err="1">
                <a:cs typeface="Calibri"/>
              </a:rPr>
              <a:t>reporting</a:t>
            </a:r>
            <a:r>
              <a:rPr lang="fr-FR">
                <a:cs typeface="Calibri"/>
              </a:rPr>
              <a:t> </a:t>
            </a:r>
            <a:endParaRPr lang="fr-FR"/>
          </a:p>
          <a:p>
            <a:endParaRPr lang="fr-FR">
              <a:cs typeface="Calibri"/>
            </a:endParaRPr>
          </a:p>
        </p:txBody>
      </p:sp>
      <p:pic>
        <p:nvPicPr>
          <p:cNvPr id="24" name="Image 24">
            <a:extLst>
              <a:ext uri="{FF2B5EF4-FFF2-40B4-BE49-F238E27FC236}">
                <a16:creationId xmlns:a16="http://schemas.microsoft.com/office/drawing/2014/main" id="{12E6F5E0-C26D-4D35-8CE5-AB9A02CF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815" y="2531854"/>
            <a:ext cx="1305465" cy="1305464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AE244216-69B2-403B-9E5D-9620EDBB1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343" y="4070229"/>
            <a:ext cx="1017918" cy="10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1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8394" r="222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Change management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Communication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circulate the right information at the right time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facilitate management, and decision making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include all employees in the change by answering their questions and listening to their recommendation as expert in their </a:t>
            </a:r>
            <a:r>
              <a:rPr lang="en-US" sz="2000" dirty="0" err="1">
                <a:solidFill>
                  <a:srgbClr val="FFFFFF"/>
                </a:solidFill>
              </a:rPr>
              <a:t>profesion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30" name="Picture 6" descr="Comment établir une bonne communication 360 ? - ADEL 42">
            <a:extLst>
              <a:ext uri="{FF2B5EF4-FFF2-40B4-BE49-F238E27FC236}">
                <a16:creationId xmlns:a16="http://schemas.microsoft.com/office/drawing/2014/main" id="{E57D6C81-CEB2-2F44-95E5-331A828EF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1" r="17472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7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394" r="222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Change management </a:t>
            </a:r>
            <a:endParaRPr lang="en-US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75E0484-FD4A-4C46-9E76-BB9C56AA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Training :</a:t>
            </a:r>
          </a:p>
          <a:p>
            <a:pPr marL="742950" lvl="1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Help employee feel </a:t>
            </a:r>
            <a:r>
              <a:rPr lang="en-US" sz="2000">
                <a:solidFill>
                  <a:srgbClr val="FFFFFF"/>
                </a:solidFill>
              </a:rPr>
              <a:t>confortable</a:t>
            </a:r>
            <a:r>
              <a:rPr lang="en-US" sz="2000" dirty="0">
                <a:solidFill>
                  <a:srgbClr val="FFFFFF"/>
                </a:solidFill>
              </a:rPr>
              <a:t> with the changes taking place</a:t>
            </a:r>
          </a:p>
          <a:p>
            <a:pPr marL="742950" lvl="1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Have all the necessary knowledge to participate in innovation </a:t>
            </a:r>
          </a:p>
        </p:txBody>
      </p:sp>
      <p:pic>
        <p:nvPicPr>
          <p:cNvPr id="2056" name="Picture 8" descr="What I've Learned About Effective Management Training – TLNT">
            <a:extLst>
              <a:ext uri="{FF2B5EF4-FFF2-40B4-BE49-F238E27FC236}">
                <a16:creationId xmlns:a16="http://schemas.microsoft.com/office/drawing/2014/main" id="{AEC127B2-DF22-1F4C-8CEA-3A3BD75E2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 r="31718" b="-1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394" r="222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Plan everythings</a:t>
            </a:r>
            <a:endParaRPr lang="en-US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75E0484-FD4A-4C46-9E76-BB9C56AA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Training plan and communication plan :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Plan in advance as much communication and training element as possible, to leave time for the unexpected.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Use these plans as a guideline, to stay the course.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7DCDCDD8-C849-8848-A1A0-EBF451B33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64" b="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3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Gantt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Clear representation of project tasks</a:t>
            </a:r>
          </a:p>
          <a:p>
            <a:pPr marL="457200" indent="-457200"/>
            <a:r>
              <a:rPr lang="en-US" dirty="0">
                <a:solidFill>
                  <a:schemeClr val="bg1"/>
                </a:solidFill>
                <a:cs typeface="Calibri"/>
              </a:rPr>
              <a:t>Effective time management </a:t>
            </a:r>
          </a:p>
          <a:p>
            <a:pPr marL="457200" indent="-457200"/>
            <a:r>
              <a:rPr lang="en-US" dirty="0">
                <a:solidFill>
                  <a:schemeClr val="bg1"/>
                </a:solidFill>
                <a:cs typeface="Calibri"/>
              </a:rPr>
              <a:t>Better resource allocation 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" sz="18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" sz="18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1269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917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Financial plan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" sz="1800" dirty="0">
                <a:solidFill>
                  <a:srgbClr val="FFFFFF"/>
                </a:solidFill>
                <a:cs typeface="Calibri"/>
              </a:rPr>
              <a:t>Backed by Wayne Company funds, all costs are covered. </a:t>
            </a:r>
          </a:p>
          <a:p>
            <a:pPr marL="0" indent="0">
              <a:buNone/>
            </a:pPr>
            <a:r>
              <a:rPr lang="en" sz="1800" dirty="0">
                <a:solidFill>
                  <a:srgbClr val="FFFFFF"/>
                </a:solidFill>
                <a:cs typeface="Calibri"/>
              </a:rPr>
              <a:t>We also have a supplement to deal with unforeseen events </a:t>
            </a:r>
          </a:p>
          <a:p>
            <a:pPr marL="0" indent="0">
              <a:buNone/>
            </a:pPr>
            <a:endParaRPr lang="en" sz="18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2" b="1173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Picture 2" descr="LuthorCorp | Wayne enterprises, Batman wallpaper, Wayne">
            <a:extLst>
              <a:ext uri="{FF2B5EF4-FFF2-40B4-BE49-F238E27FC236}">
                <a16:creationId xmlns:a16="http://schemas.microsoft.com/office/drawing/2014/main" id="{9F5BEA67-6585-7444-8FCC-A25332F3C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0" r="6" b="17386"/>
          <a:stretch/>
        </p:blipFill>
        <p:spPr bwMode="auto">
          <a:xfrm>
            <a:off x="5543743" y="3912856"/>
            <a:ext cx="2278184" cy="1963430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598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426</Words>
  <Application>Microsoft Macintosh PowerPoint</Application>
  <PresentationFormat>Grand écran</PresentationFormat>
  <Paragraphs>92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Arial</vt:lpstr>
      <vt:lpstr>Broadway</vt:lpstr>
      <vt:lpstr>Calibri</vt:lpstr>
      <vt:lpstr>Calibri Light</vt:lpstr>
      <vt:lpstr>Thème Office</vt:lpstr>
      <vt:lpstr>Gotham</vt:lpstr>
      <vt:lpstr>Summary 1. Introduction 2. What will be change  3. Change Management  4. Mc Kinsey Model / Leavitt diamond 5. Other tools 6. Communication 7. Conclusion </vt:lpstr>
      <vt:lpstr>Introduction</vt:lpstr>
      <vt:lpstr> Reminder of changes decided by the town hall</vt:lpstr>
      <vt:lpstr> Change management</vt:lpstr>
      <vt:lpstr> Change management </vt:lpstr>
      <vt:lpstr> Plan everythings</vt:lpstr>
      <vt:lpstr>Gantt</vt:lpstr>
      <vt:lpstr>Financial plan</vt:lpstr>
      <vt:lpstr>Thank you for 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Manuel Konrath</cp:lastModifiedBy>
  <cp:revision>13</cp:revision>
  <dcterms:created xsi:type="dcterms:W3CDTF">2020-12-17T10:11:06Z</dcterms:created>
  <dcterms:modified xsi:type="dcterms:W3CDTF">2021-01-22T09:11:26Z</dcterms:modified>
</cp:coreProperties>
</file>